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3" r:id="rId2"/>
    <p:sldId id="322" r:id="rId3"/>
    <p:sldId id="326" r:id="rId4"/>
    <p:sldId id="320" r:id="rId5"/>
    <p:sldId id="371" r:id="rId6"/>
    <p:sldId id="380" r:id="rId7"/>
    <p:sldId id="381" r:id="rId8"/>
    <p:sldId id="377" r:id="rId9"/>
    <p:sldId id="378" r:id="rId10"/>
    <p:sldId id="369" r:id="rId11"/>
    <p:sldId id="352" r:id="rId12"/>
    <p:sldId id="336" r:id="rId13"/>
    <p:sldId id="373" r:id="rId14"/>
    <p:sldId id="339" r:id="rId15"/>
    <p:sldId id="370" r:id="rId16"/>
    <p:sldId id="358" r:id="rId17"/>
    <p:sldId id="379" r:id="rId18"/>
    <p:sldId id="287" r:id="rId19"/>
    <p:sldId id="362" r:id="rId20"/>
    <p:sldId id="364" r:id="rId21"/>
    <p:sldId id="294" r:id="rId22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 autoAdjust="0"/>
    <p:restoredTop sz="95748" autoAdjust="0"/>
  </p:normalViewPr>
  <p:slideViewPr>
    <p:cSldViewPr>
      <p:cViewPr varScale="1">
        <p:scale>
          <a:sx n="74" d="100"/>
          <a:sy n="74" d="100"/>
        </p:scale>
        <p:origin x="66" y="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2021-08-27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2021-08-27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4.png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2021. 8. 27.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F98D0-C1C0-AE4E-81AF-349795344D3E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9DA1B-50BD-4486-8DC3-3299E46D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5" y="1552906"/>
            <a:ext cx="7505970" cy="44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2DEA2-4A9C-4BF4-8B59-596A611F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579930"/>
            <a:ext cx="7162800" cy="4686300"/>
          </a:xfrm>
          <a:prstGeom prst="rect">
            <a:avLst/>
          </a:prstGeom>
        </p:spPr>
      </p:pic>
      <p:pic>
        <p:nvPicPr>
          <p:cNvPr id="10" name="그래픽 9" descr="3D 유리 단색으로 채워진">
            <a:extLst>
              <a:ext uri="{FF2B5EF4-FFF2-40B4-BE49-F238E27FC236}">
                <a16:creationId xmlns:a16="http://schemas.microsoft.com/office/drawing/2014/main" id="{2FDF1DEA-0A44-4B5E-9471-361BB74C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64074E-A528-43A8-9A31-A7D81F912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237" y="1354280"/>
            <a:ext cx="3819525" cy="4962525"/>
          </a:xfrm>
          <a:prstGeom prst="rect">
            <a:avLst/>
          </a:prstGeom>
        </p:spPr>
      </p:pic>
      <p:pic>
        <p:nvPicPr>
          <p:cNvPr id="10" name="그래픽 9" descr="3D 유리 단색으로 채워진">
            <a:extLst>
              <a:ext uri="{FF2B5EF4-FFF2-40B4-BE49-F238E27FC236}">
                <a16:creationId xmlns:a16="http://schemas.microsoft.com/office/drawing/2014/main" id="{2E53E684-1C72-4E30-BDDA-593C7E3BC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AC3B29-5F4D-4853-A66D-F9D3BB83D39A}"/>
              </a:ext>
            </a:extLst>
          </p:cNvPr>
          <p:cNvGrpSpPr/>
          <p:nvPr/>
        </p:nvGrpSpPr>
        <p:grpSpPr>
          <a:xfrm>
            <a:off x="282400" y="1226228"/>
            <a:ext cx="8585104" cy="5074588"/>
            <a:chOff x="282400" y="1226228"/>
            <a:chExt cx="8585104" cy="507458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74A33A-B902-624D-A012-CE150404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590734" y="3420270"/>
              <a:ext cx="4044391" cy="1661348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09C007-3CD4-7C47-9916-9F321854D45B}"/>
                </a:ext>
              </a:extLst>
            </p:cNvPr>
            <p:cNvSpPr/>
            <p:nvPr/>
          </p:nvSpPr>
          <p:spPr>
            <a:xfrm>
              <a:off x="1452935" y="3653282"/>
              <a:ext cx="1887602" cy="817961"/>
            </a:xfrm>
            <a:prstGeom prst="rect">
              <a:avLst/>
            </a:prstGeom>
            <a:solidFill>
              <a:schemeClr val="accent5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/>
                <a:t>ESP32 CAM</a:t>
              </a:r>
              <a:endParaRPr kumimoji="1" lang="ko-KR" altLang="en-US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EDA6CE-643D-7348-A03A-E61C3AB49AD4}"/>
                </a:ext>
              </a:extLst>
            </p:cNvPr>
            <p:cNvSpPr/>
            <p:nvPr/>
          </p:nvSpPr>
          <p:spPr>
            <a:xfrm>
              <a:off x="1641696" y="5097983"/>
              <a:ext cx="1510081" cy="6543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/>
                <a:t>6V Battery</a:t>
              </a:r>
              <a:endParaRPr kumimoji="1" lang="ko-KR" altLang="en-US" sz="1600" b="1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5FF2B6-5F04-424F-A33C-539B40ECEC4E}"/>
                </a:ext>
              </a:extLst>
            </p:cNvPr>
            <p:cNvSpPr/>
            <p:nvPr/>
          </p:nvSpPr>
          <p:spPr>
            <a:xfrm>
              <a:off x="1641696" y="2348549"/>
              <a:ext cx="1510081" cy="65436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/>
                <a:t>IPEX </a:t>
              </a:r>
              <a:r>
                <a:rPr kumimoji="1" lang="ko-KR" altLang="en-US" sz="1600" b="1" dirty="0"/>
                <a:t>안테나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25E088-B506-FC4F-8F7D-495A0CD6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5258419" y="2418247"/>
              <a:ext cx="3358374" cy="335837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62BA70-194B-7F44-AA27-BE3D0809699C}"/>
                </a:ext>
              </a:extLst>
            </p:cNvPr>
            <p:cNvSpPr/>
            <p:nvPr/>
          </p:nvSpPr>
          <p:spPr>
            <a:xfrm>
              <a:off x="6094419" y="3650041"/>
              <a:ext cx="1887602" cy="817961"/>
            </a:xfrm>
            <a:prstGeom prst="rect">
              <a:avLst/>
            </a:prstGeom>
            <a:solidFill>
              <a:schemeClr val="accent5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/>
                <a:t>Smart Phone</a:t>
              </a:r>
              <a:endParaRPr kumimoji="1" lang="ko-KR" altLang="en-US" b="1" dirty="0"/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FE2B1D22-9728-794D-833B-E8FD7A0F1547}"/>
                </a:ext>
              </a:extLst>
            </p:cNvPr>
            <p:cNvCxnSpPr>
              <a:stCxn id="15" idx="2"/>
              <a:endCxn id="3" idx="0"/>
            </p:cNvCxnSpPr>
            <p:nvPr/>
          </p:nvCxnSpPr>
          <p:spPr>
            <a:xfrm flipH="1">
              <a:off x="2396736" y="3002917"/>
              <a:ext cx="1" cy="65036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F6AF0B62-7BE6-094B-A282-D07CBF4966A1}"/>
                </a:ext>
              </a:extLst>
            </p:cNvPr>
            <p:cNvCxnSpPr>
              <a:stCxn id="3" idx="2"/>
              <a:endCxn id="14" idx="0"/>
            </p:cNvCxnSpPr>
            <p:nvPr/>
          </p:nvCxnSpPr>
          <p:spPr>
            <a:xfrm>
              <a:off x="2396736" y="4471243"/>
              <a:ext cx="1" cy="62674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455ADB8-CD17-324F-8C73-2CE549FF749D}"/>
                </a:ext>
              </a:extLst>
            </p:cNvPr>
            <p:cNvCxnSpPr>
              <a:cxnSpLocks/>
            </p:cNvCxnSpPr>
            <p:nvPr/>
          </p:nvCxnSpPr>
          <p:spPr>
            <a:xfrm>
              <a:off x="3350475" y="4059021"/>
              <a:ext cx="27439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  <a:effectLst>
              <a:outerShdw blurRad="108173" dist="93131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DF59AD-A371-3D4E-BDA8-FF48DF69934E}"/>
                </a:ext>
              </a:extLst>
            </p:cNvPr>
            <p:cNvSpPr txBox="1"/>
            <p:nvPr/>
          </p:nvSpPr>
          <p:spPr>
            <a:xfrm>
              <a:off x="3863125" y="4098670"/>
              <a:ext cx="1827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CAM Streaming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922E42A0-8434-BE47-84E4-E320C8B8CD18}"/>
                </a:ext>
              </a:extLst>
            </p:cNvPr>
            <p:cNvCxnSpPr>
              <a:cxnSpLocks/>
              <a:stCxn id="19" idx="0"/>
              <a:endCxn id="41" idx="0"/>
            </p:cNvCxnSpPr>
            <p:nvPr/>
          </p:nvCxnSpPr>
          <p:spPr>
            <a:xfrm rot="16200000" flipV="1">
              <a:off x="5778043" y="2389863"/>
              <a:ext cx="1704607" cy="815749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공공 와이파이 1만개소 신규 구축 ...노후 와이파이 1만8000개 와이파이6로 - 전자신문">
              <a:extLst>
                <a:ext uri="{FF2B5EF4-FFF2-40B4-BE49-F238E27FC236}">
                  <a16:creationId xmlns:a16="http://schemas.microsoft.com/office/drawing/2014/main" id="{75878FBD-BD10-8E49-A5C0-41CCEBC11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212" y="3396093"/>
              <a:ext cx="767933" cy="51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구름 40">
              <a:extLst>
                <a:ext uri="{FF2B5EF4-FFF2-40B4-BE49-F238E27FC236}">
                  <a16:creationId xmlns:a16="http://schemas.microsoft.com/office/drawing/2014/main" id="{4AAA40B5-576F-D143-9FD6-CA3689BAA685}"/>
                </a:ext>
              </a:extLst>
            </p:cNvPr>
            <p:cNvSpPr/>
            <p:nvPr/>
          </p:nvSpPr>
          <p:spPr>
            <a:xfrm>
              <a:off x="4079483" y="1499178"/>
              <a:ext cx="2144775" cy="892512"/>
            </a:xfrm>
            <a:prstGeom prst="cloud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b="1" dirty="0"/>
                <a:t>AWS Server</a:t>
              </a:r>
              <a:endParaRPr kumimoji="1" lang="ko-KR" altLang="en-US" sz="1600" b="1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DF5A3B-E988-E34C-91AD-691567ED060C}"/>
                </a:ext>
              </a:extLst>
            </p:cNvPr>
            <p:cNvSpPr/>
            <p:nvPr/>
          </p:nvSpPr>
          <p:spPr>
            <a:xfrm>
              <a:off x="282400" y="1226228"/>
              <a:ext cx="8585104" cy="50745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5CA340-02CB-4856-A511-8C7446D369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12" t="32555" r="19288" b="7839"/>
          <a:stretch/>
        </p:blipFill>
        <p:spPr>
          <a:xfrm>
            <a:off x="1261961" y="1628800"/>
            <a:ext cx="6620077" cy="4240988"/>
          </a:xfrm>
          <a:prstGeom prst="rect">
            <a:avLst/>
          </a:prstGeom>
        </p:spPr>
      </p:pic>
      <p:pic>
        <p:nvPicPr>
          <p:cNvPr id="10" name="그래픽 9" descr="3D 유리 단색으로 채워진">
            <a:extLst>
              <a:ext uri="{FF2B5EF4-FFF2-40B4-BE49-F238E27FC236}">
                <a16:creationId xmlns:a16="http://schemas.microsoft.com/office/drawing/2014/main" id="{31F524F7-5008-4B63-A933-22B3C77036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398992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ko-KR" altLang="en-US" sz="1400" dirty="0"/>
              <a:t> 바코드번호를 기본키로 가진 상품테이블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3629663"/>
            <a:ext cx="5090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 </a:t>
            </a:r>
            <a:r>
              <a:rPr lang="ko-KR" altLang="en-US" sz="1400" dirty="0"/>
              <a:t>리뷰를 등록한 </a:t>
            </a:r>
            <a:r>
              <a:rPr lang="ko-KR" altLang="en-US" sz="1400" dirty="0" err="1"/>
              <a:t>유저아이디와</a:t>
            </a:r>
            <a:r>
              <a:rPr lang="ko-KR" altLang="en-US" sz="1400" dirty="0"/>
              <a:t> 등록한 날짜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product</a:t>
            </a:r>
            <a:r>
              <a:rPr lang="ko-KR" altLang="en-US" sz="1400" dirty="0"/>
              <a:t>의 기본키를 외래키로 가져온</a:t>
            </a:r>
            <a:r>
              <a:rPr lang="en-US" altLang="ko-KR" sz="1400" dirty="0"/>
              <a:t> </a:t>
            </a:r>
            <a:r>
              <a:rPr lang="ko-KR" altLang="en-US" sz="1400" dirty="0"/>
              <a:t>바코드 번호를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슈퍼키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가진 리뷰테이블</a:t>
            </a:r>
            <a:endParaRPr lang="ko-KR" altLang="en-US" sz="14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1C0BF3D-06F2-4E7B-AEF4-E7046E04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98" y="4693870"/>
            <a:ext cx="6532294" cy="133784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08524-8E42-5246-9A53-198FDF7FC0D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D9F83-9954-4455-9AFB-B67A2735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47" y="1965961"/>
            <a:ext cx="6507518" cy="13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886CC9-7143-466F-80BA-40127741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071096"/>
            <a:ext cx="3103478" cy="30963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8A4639-C77C-4AA5-A4DB-D80C410FF8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41" t="3854" r="3539" b="8012"/>
          <a:stretch/>
        </p:blipFill>
        <p:spPr>
          <a:xfrm>
            <a:off x="4276860" y="946296"/>
            <a:ext cx="3967239" cy="2664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D2E079-68EC-42F1-90D8-E4E35B1411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8" t="3765" r="3955" b="8101"/>
          <a:stretch/>
        </p:blipFill>
        <p:spPr>
          <a:xfrm>
            <a:off x="4280804" y="3908271"/>
            <a:ext cx="3963604" cy="2664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C514B0-152B-47F8-8B7C-EA6C512E60FC}"/>
              </a:ext>
            </a:extLst>
          </p:cNvPr>
          <p:cNvSpPr txBox="1"/>
          <p:nvPr/>
        </p:nvSpPr>
        <p:spPr>
          <a:xfrm>
            <a:off x="899592" y="1539811"/>
            <a:ext cx="2831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바코드번호 추출 코드 중 일부 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45EB51-2EB0-41F2-89D8-621360979812}"/>
              </a:ext>
            </a:extLst>
          </p:cNvPr>
          <p:cNvSpPr txBox="1"/>
          <p:nvPr/>
        </p:nvSpPr>
        <p:spPr>
          <a:xfrm>
            <a:off x="1187624" y="5383635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WiFi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제어 코드 중 일부 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62FECE-0091-4255-A996-993F69920F1E}"/>
              </a:ext>
            </a:extLst>
          </p:cNvPr>
          <p:cNvSpPr txBox="1"/>
          <p:nvPr/>
        </p:nvSpPr>
        <p:spPr>
          <a:xfrm>
            <a:off x="1187624" y="5907607"/>
            <a:ext cx="2292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웹 </a:t>
            </a:r>
            <a:r>
              <a:rPr lang="ko-KR" altLang="en-US" sz="1400" b="1" dirty="0" err="1"/>
              <a:t>크롤링</a:t>
            </a:r>
            <a:r>
              <a:rPr lang="ko-KR" altLang="en-US" sz="1400" b="1" dirty="0"/>
              <a:t> 코드 중 일부 ▶</a:t>
            </a:r>
          </a:p>
        </p:txBody>
      </p:sp>
      <p:pic>
        <p:nvPicPr>
          <p:cNvPr id="15" name="그래픽 14" descr="3D 유리 단색으로 채워진">
            <a:extLst>
              <a:ext uri="{FF2B5EF4-FFF2-40B4-BE49-F238E27FC236}">
                <a16:creationId xmlns:a16="http://schemas.microsoft.com/office/drawing/2014/main" id="{386C233A-79BC-484C-87BA-CA49C53AF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3BA614-2D27-40F0-9EB8-7B09B890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0" y="2024844"/>
            <a:ext cx="3940623" cy="2808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39CDDC-B21C-4560-B6F8-689934568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94" y="2024844"/>
            <a:ext cx="3940623" cy="28083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4FE50-5BE8-409B-8CBF-EA148C91527F}"/>
              </a:ext>
            </a:extLst>
          </p:cNvPr>
          <p:cNvSpPr txBox="1"/>
          <p:nvPr/>
        </p:nvSpPr>
        <p:spPr>
          <a:xfrm>
            <a:off x="960780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상품정보 코드 중 일부 ▲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83EF5B-BD92-4788-B97A-62E926F9CDB4}"/>
              </a:ext>
            </a:extLst>
          </p:cNvPr>
          <p:cNvSpPr txBox="1"/>
          <p:nvPr/>
        </p:nvSpPr>
        <p:spPr>
          <a:xfrm>
            <a:off x="5108424" y="5049180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모바일앱</a:t>
            </a:r>
            <a:r>
              <a:rPr lang="ko-KR" altLang="en-US" sz="1400" b="1" dirty="0"/>
              <a:t> 상품리뷰 코드 중 일부 ▲</a:t>
            </a:r>
          </a:p>
        </p:txBody>
      </p:sp>
      <p:pic>
        <p:nvPicPr>
          <p:cNvPr id="13" name="그래픽 12" descr="3D 유리 단색으로 채워진">
            <a:extLst>
              <a:ext uri="{FF2B5EF4-FFF2-40B4-BE49-F238E27FC236}">
                <a16:creationId xmlns:a16="http://schemas.microsoft.com/office/drawing/2014/main" id="{D114F653-A8F8-4429-AC9D-66F67F1D4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4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271088" y="1916832"/>
            <a:ext cx="763284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Java : App, Server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Android studio tool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App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tool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</a:rPr>
              <a:t>Arduino : ESP32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</a:rPr>
              <a:t>보드 제어</a:t>
            </a: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Python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제품 상세 정보 및 리뷰 데이터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Crawling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및 도식화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JDBC : Java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를 연결하여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을 활용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948940" algn="l"/>
              </a:tabLs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R :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3D 유리 단색으로 채워진">
            <a:extLst>
              <a:ext uri="{FF2B5EF4-FFF2-40B4-BE49-F238E27FC236}">
                <a16:creationId xmlns:a16="http://schemas.microsoft.com/office/drawing/2014/main" id="{3471369E-225B-47D9-8A2E-17E7815FB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5187C-0EE5-44D6-9504-CEC66D16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916832"/>
            <a:ext cx="6516216" cy="3665372"/>
          </a:xfrm>
          <a:prstGeom prst="rect">
            <a:avLst/>
          </a:prstGeom>
        </p:spPr>
      </p:pic>
      <p:sp>
        <p:nvSpPr>
          <p:cNvPr id="4" name="설명선: 굽은 선 3">
            <a:extLst>
              <a:ext uri="{FF2B5EF4-FFF2-40B4-BE49-F238E27FC236}">
                <a16:creationId xmlns:a16="http://schemas.microsoft.com/office/drawing/2014/main" id="{65D45321-E7F8-4306-BB9C-B1AE0F11AC96}"/>
              </a:ext>
            </a:extLst>
          </p:cNvPr>
          <p:cNvSpPr/>
          <p:nvPr/>
        </p:nvSpPr>
        <p:spPr>
          <a:xfrm>
            <a:off x="424356" y="2040801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140460"/>
              <a:gd name="adj6" fmla="val 176629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/>
              <a:t>안경</a:t>
            </a:r>
            <a:endParaRPr kumimoji="1" lang="ko-KR" altLang="en-US" b="1" dirty="0"/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3839E014-B6DA-4BF7-AB9F-FABEF8960D07}"/>
              </a:ext>
            </a:extLst>
          </p:cNvPr>
          <p:cNvSpPr/>
          <p:nvPr/>
        </p:nvSpPr>
        <p:spPr>
          <a:xfrm>
            <a:off x="374450" y="5346134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267294"/>
              <a:gd name="adj6" fmla="val 13617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ESP32</a:t>
            </a:r>
            <a:endParaRPr kumimoji="1" lang="ko-KR" altLang="en-US" b="1" dirty="0"/>
          </a:p>
        </p:txBody>
      </p:sp>
      <p:sp>
        <p:nvSpPr>
          <p:cNvPr id="14" name="설명선: 굽은 선 13">
            <a:extLst>
              <a:ext uri="{FF2B5EF4-FFF2-40B4-BE49-F238E27FC236}">
                <a16:creationId xmlns:a16="http://schemas.microsoft.com/office/drawing/2014/main" id="{A45046E5-2933-434C-9F85-569FCFC4FB3D}"/>
              </a:ext>
            </a:extLst>
          </p:cNvPr>
          <p:cNvSpPr/>
          <p:nvPr/>
        </p:nvSpPr>
        <p:spPr>
          <a:xfrm>
            <a:off x="427829" y="336841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01232"/>
              <a:gd name="adj6" fmla="val 10273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Camera</a:t>
            </a:r>
            <a:endParaRPr kumimoji="1" lang="ko-KR" altLang="en-US" b="1" dirty="0"/>
          </a:p>
        </p:txBody>
      </p:sp>
      <p:sp>
        <p:nvSpPr>
          <p:cNvPr id="15" name="설명선: 굽은 선 14">
            <a:extLst>
              <a:ext uri="{FF2B5EF4-FFF2-40B4-BE49-F238E27FC236}">
                <a16:creationId xmlns:a16="http://schemas.microsoft.com/office/drawing/2014/main" id="{3D006086-DFF6-4EC8-9D99-EB0C7463860E}"/>
              </a:ext>
            </a:extLst>
          </p:cNvPr>
          <p:cNvSpPr/>
          <p:nvPr/>
        </p:nvSpPr>
        <p:spPr>
          <a:xfrm>
            <a:off x="3042766" y="5706173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76996"/>
              <a:gd name="adj6" fmla="val 110288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IPEX</a:t>
            </a:r>
            <a:r>
              <a:rPr kumimoji="1" lang="ko-KR" altLang="en-US" b="1" dirty="0"/>
              <a:t> 안테나</a:t>
            </a:r>
          </a:p>
        </p:txBody>
      </p:sp>
      <p:sp>
        <p:nvSpPr>
          <p:cNvPr id="16" name="설명선: 굽은 선 15">
            <a:extLst>
              <a:ext uri="{FF2B5EF4-FFF2-40B4-BE49-F238E27FC236}">
                <a16:creationId xmlns:a16="http://schemas.microsoft.com/office/drawing/2014/main" id="{699E6842-D142-4A24-9C41-6B3FA0C5E090}"/>
              </a:ext>
            </a:extLst>
          </p:cNvPr>
          <p:cNvSpPr/>
          <p:nvPr/>
        </p:nvSpPr>
        <p:spPr>
          <a:xfrm>
            <a:off x="5940152" y="5706173"/>
            <a:ext cx="1555356" cy="360039"/>
          </a:xfrm>
          <a:prstGeom prst="borderCallout2">
            <a:avLst>
              <a:gd name="adj1" fmla="val 21080"/>
              <a:gd name="adj2" fmla="val -5097"/>
              <a:gd name="adj3" fmla="val -20861"/>
              <a:gd name="adj4" fmla="val -13430"/>
              <a:gd name="adj5" fmla="val -472336"/>
              <a:gd name="adj6" fmla="val 2722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6V </a:t>
            </a:r>
            <a:r>
              <a:rPr kumimoji="1" lang="ko-KR" altLang="en-US" b="1" dirty="0"/>
              <a:t>전지</a:t>
            </a:r>
          </a:p>
        </p:txBody>
      </p:sp>
      <p:sp>
        <p:nvSpPr>
          <p:cNvPr id="17" name="설명선: 굽은 선 16">
            <a:extLst>
              <a:ext uri="{FF2B5EF4-FFF2-40B4-BE49-F238E27FC236}">
                <a16:creationId xmlns:a16="http://schemas.microsoft.com/office/drawing/2014/main" id="{1AAD3FA9-D9A3-4C12-B02C-9279E0444F57}"/>
              </a:ext>
            </a:extLst>
          </p:cNvPr>
          <p:cNvSpPr/>
          <p:nvPr/>
        </p:nvSpPr>
        <p:spPr>
          <a:xfrm>
            <a:off x="4405713" y="1340769"/>
            <a:ext cx="1555356" cy="360039"/>
          </a:xfrm>
          <a:prstGeom prst="borderCallout2">
            <a:avLst>
              <a:gd name="adj1" fmla="val 56030"/>
              <a:gd name="adj2" fmla="val 104932"/>
              <a:gd name="adj3" fmla="val 56029"/>
              <a:gd name="adj4" fmla="val 117635"/>
              <a:gd name="adj5" fmla="val 455014"/>
              <a:gd name="adj6" fmla="val 17555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/>
              <a:t>USB </a:t>
            </a:r>
            <a:r>
              <a:rPr kumimoji="1" lang="ko-KR" altLang="en-US" b="1" dirty="0" err="1"/>
              <a:t>업로더</a:t>
            </a:r>
            <a:endParaRPr kumimoji="1"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04F8EA-4201-A34B-A5CF-2B046F39FBB7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21E6F47-3CA9-4348-A686-9B000ACD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545514"/>
              </p:ext>
            </p:extLst>
          </p:nvPr>
        </p:nvGraphicFramePr>
        <p:xfrm>
          <a:off x="476826" y="1657868"/>
          <a:ext cx="8190348" cy="4267637"/>
        </p:xfrm>
        <a:graphic>
          <a:graphicData uri="http://schemas.openxmlformats.org/drawingml/2006/table">
            <a:tbl>
              <a:tblPr firstRow="1" bandRow="1">
                <a:effectLst>
                  <a:outerShdw blurRad="114300" dist="63500" dir="2700000" algn="tl" rotWithShape="0">
                    <a:prstClr val="black">
                      <a:alpha val="40000"/>
                    </a:prstClr>
                  </a:outerShdw>
                </a:effectLst>
                <a:tableStyleId>{6E25E649-3F16-4E02-A733-19D2CDBF48F0}</a:tableStyleId>
              </a:tblPr>
              <a:tblGrid>
                <a:gridCol w="477589">
                  <a:extLst>
                    <a:ext uri="{9D8B030D-6E8A-4147-A177-3AD203B41FA5}">
                      <a16:colId xmlns:a16="http://schemas.microsoft.com/office/drawing/2014/main" val="4053793396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318923628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936255411"/>
                    </a:ext>
                  </a:extLst>
                </a:gridCol>
                <a:gridCol w="4112359">
                  <a:extLst>
                    <a:ext uri="{9D8B030D-6E8A-4147-A177-3AD203B41FA5}">
                      <a16:colId xmlns:a16="http://schemas.microsoft.com/office/drawing/2014/main" val="871047891"/>
                    </a:ext>
                  </a:extLst>
                </a:gridCol>
              </a:tblGrid>
              <a:tr h="284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구분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요구사항명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기능명</a:t>
                      </a:r>
                      <a:endParaRPr lang="ko-KR" altLang="en-US" sz="9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세부사항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426234"/>
                  </a:ext>
                </a:extLst>
              </a:tr>
              <a:tr h="28450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HW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(ESP32)</a:t>
                      </a:r>
                      <a:endParaRPr lang="ko-KR" altLang="en-US" sz="7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바코드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네트워크 접속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위한 네트워크 접속용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manager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AP mode </a:t>
                      </a:r>
                      <a:r>
                        <a:rPr lang="ko-KR" altLang="en-US" sz="800" dirty="0"/>
                        <a:t>사용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700524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영상 스트리밍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안경에서 촬영되는 정보를 </a:t>
                      </a:r>
                      <a:r>
                        <a:rPr lang="en-US" altLang="ko-KR" sz="800" dirty="0" err="1"/>
                        <a:t>WiFi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통신을 통해 전송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035593"/>
                  </a:ext>
                </a:extLst>
              </a:tr>
              <a:tr h="284509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SW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(App)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바코드 번호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/>
                        <a:t>Pyzbar</a:t>
                      </a:r>
                      <a:r>
                        <a:rPr lang="ko-KR" altLang="en-US" sz="800" dirty="0"/>
                        <a:t>를 통해 소스 영상 내 바코드를 번호 값으로 추출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967430"/>
                  </a:ext>
                </a:extLst>
              </a:tr>
              <a:tr h="284510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추출된 바코드 번호를 통해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대한상공회의소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자료를 활용해 상품명으로 대치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9548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SW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쿠팡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SSG,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롯데몰</a:t>
                      </a:r>
                      <a:r>
                        <a:rPr lang="ko-KR" altLang="en-US" sz="800" dirty="0"/>
                        <a:t> 등 온라인 쇼핑몰 웹페이지 로딩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61977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검색되는 상품명을 통해 이전에 검색된 리뷰 외 새로운 상품 리뷰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45895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결과로 키워드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이후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위해 </a:t>
                      </a:r>
                      <a:r>
                        <a:rPr lang="ko-KR" altLang="en-US" sz="800" dirty="0" err="1"/>
                        <a:t>크롤링을</a:t>
                      </a:r>
                      <a:r>
                        <a:rPr lang="ko-KR" altLang="en-US" sz="800" dirty="0"/>
                        <a:t> 통해 자주 사용된 키워드를 도출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602863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정보 접근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상품 리뷰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앱에서 빠른 결과값을 가져오기 위해 이전에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저장된 기록을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73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 </a:t>
                      </a:r>
                      <a:r>
                        <a:rPr lang="ko-KR" altLang="en-US" sz="800" dirty="0"/>
                        <a:t>내 </a:t>
                      </a:r>
                      <a:r>
                        <a:rPr lang="ko-KR" altLang="en-US" sz="800" dirty="0" err="1"/>
                        <a:t>크롤링</a:t>
                      </a:r>
                      <a:r>
                        <a:rPr lang="ko-KR" altLang="en-US" sz="800" dirty="0"/>
                        <a:t> 결과 저장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기존에 없던 내용을 새로 크롤링한 정보는 </a:t>
                      </a:r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 추가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94342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모바일 앱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정보 화면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DB</a:t>
                      </a:r>
                      <a:r>
                        <a:rPr lang="ko-KR" altLang="en-US" sz="800" dirty="0"/>
                        <a:t>에서 검색된 정보를 </a:t>
                      </a:r>
                      <a:r>
                        <a:rPr lang="ko-KR" altLang="en-US" sz="800" dirty="0" err="1"/>
                        <a:t>데이터마이닝을</a:t>
                      </a:r>
                      <a:r>
                        <a:rPr lang="ko-KR" altLang="en-US" sz="800" dirty="0"/>
                        <a:t> 통해 앱 화면에 출력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13062"/>
                  </a:ext>
                </a:extLst>
              </a:tr>
              <a:tr h="284510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정보 및 사진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상품에 대한 더 자세한 정보와 사진 등을 확인하기 위해 자세히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547929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리뷰 전체 열람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크롤링된</a:t>
                      </a:r>
                      <a:r>
                        <a:rPr lang="ko-KR" altLang="en-US" sz="800" dirty="0"/>
                        <a:t> 리뷰들을 전체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753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사용자 직접 검색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상품명을 직접 검색해서 상품 정보 및 리뷰 열람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942998"/>
                  </a:ext>
                </a:extLst>
              </a:tr>
              <a:tr h="284509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상품 바코드 앱 내 인식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똑쇼</a:t>
                      </a:r>
                      <a:r>
                        <a:rPr lang="ko-KR" altLang="en-US" sz="800" dirty="0"/>
                        <a:t> 안경 내 카메라 뿐만 아니라 스마트폰 앱 카메라를 활용해서 바코드 인식 가능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231984"/>
                  </a:ext>
                </a:extLst>
              </a:tr>
            </a:tbl>
          </a:graphicData>
        </a:graphic>
      </p:graphicFrame>
      <p:pic>
        <p:nvPicPr>
          <p:cNvPr id="3" name="그래픽 2" descr="3D 유리 단색으로 채워진">
            <a:extLst>
              <a:ext uri="{FF2B5EF4-FFF2-40B4-BE49-F238E27FC236}">
                <a16:creationId xmlns:a16="http://schemas.microsoft.com/office/drawing/2014/main" id="{D063E3CE-DCA2-4141-809D-0AF95CFFB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9FB9C5-2A17-9F46-9276-0F21F74828C5}"/>
              </a:ext>
            </a:extLst>
          </p:cNvPr>
          <p:cNvSpPr/>
          <p:nvPr/>
        </p:nvSpPr>
        <p:spPr>
          <a:xfrm>
            <a:off x="450912" y="3821718"/>
            <a:ext cx="8242540" cy="255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88CEA5-A71B-974D-8CC4-F065C7FC3B48}"/>
              </a:ext>
            </a:extLst>
          </p:cNvPr>
          <p:cNvSpPr/>
          <p:nvPr/>
        </p:nvSpPr>
        <p:spPr>
          <a:xfrm>
            <a:off x="433916" y="1347548"/>
            <a:ext cx="8242540" cy="23233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AE3551-F7D9-4D7C-B179-5E0DDE5A42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856"/>
          <a:stretch/>
        </p:blipFill>
        <p:spPr>
          <a:xfrm>
            <a:off x="3635896" y="1402260"/>
            <a:ext cx="4386947" cy="21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1027189" y="1468277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1027189" y="4077072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3933057"/>
            <a:ext cx="4386948" cy="2376263"/>
          </a:xfrm>
          <a:prstGeom prst="rect">
            <a:avLst/>
          </a:prstGeom>
        </p:spPr>
      </p:pic>
      <p:pic>
        <p:nvPicPr>
          <p:cNvPr id="17" name="그래픽 16" descr="3D 유리 단색으로 채워진">
            <a:extLst>
              <a:ext uri="{FF2B5EF4-FFF2-40B4-BE49-F238E27FC236}">
                <a16:creationId xmlns:a16="http://schemas.microsoft.com/office/drawing/2014/main" id="{B5229223-327D-42F1-A749-23A2D348A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372872"/>
            <a:ext cx="7791450" cy="2781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1ABD3F-A846-174E-BC12-02E349F80808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6167632" y="1682283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Coupang,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D97AF-6241-7C47-8400-BCAC7F7C019C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6DB751-8740-48BA-83A8-1EF93DCC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5130936">
            <a:extLst>
              <a:ext uri="{FF2B5EF4-FFF2-40B4-BE49-F238E27FC236}">
                <a16:creationId xmlns:a16="http://schemas.microsoft.com/office/drawing/2014/main" id="{7CDE401D-A8AC-45D2-A690-D1B04842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50" y="1792633"/>
            <a:ext cx="5310947" cy="358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57DB7C-150C-194B-A693-DC7D4FA2E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47018"/>
            <a:ext cx="5544616" cy="4573841"/>
          </a:xfrm>
          <a:prstGeom prst="rect">
            <a:avLst/>
          </a:prstGeom>
        </p:spPr>
      </p:pic>
      <p:graphicFrame>
        <p:nvGraphicFramePr>
          <p:cNvPr id="80" name="표 78">
            <a:extLst>
              <a:ext uri="{FF2B5EF4-FFF2-40B4-BE49-F238E27FC236}">
                <a16:creationId xmlns:a16="http://schemas.microsoft.com/office/drawing/2014/main" id="{8EED2EB7-EADD-0F4A-90D0-27A0213E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731352"/>
              </p:ext>
            </p:extLst>
          </p:nvPr>
        </p:nvGraphicFramePr>
        <p:xfrm>
          <a:off x="6600683" y="2132856"/>
          <a:ext cx="2075773" cy="3081377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4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456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제품명으로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리뷰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수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있는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검색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13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카메라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스마트 안경 대신 카메라로 바코드 인식 할 수 있는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56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음량 조절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음량 조절을 할 수 있는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8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종료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어플리케이션을 종료함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22AA4766-CCA0-304F-8A02-85ED4506C775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래픽 11" descr="3D 유리 단색으로 채워진">
            <a:extLst>
              <a:ext uri="{FF2B5EF4-FFF2-40B4-BE49-F238E27FC236}">
                <a16:creationId xmlns:a16="http://schemas.microsoft.com/office/drawing/2014/main" id="{7EC851DE-8D15-4060-A8D4-826F37339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 descr="텍스트, 실외, 스크린샷이(가) 표시된 사진&#10;&#10;자동 생성된 설명">
            <a:extLst>
              <a:ext uri="{FF2B5EF4-FFF2-40B4-BE49-F238E27FC236}">
                <a16:creationId xmlns:a16="http://schemas.microsoft.com/office/drawing/2014/main" id="{18C179AE-7AC7-3744-B212-0087CD88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0" y="1628800"/>
            <a:ext cx="5882765" cy="4628482"/>
          </a:xfrm>
          <a:prstGeom prst="rect">
            <a:avLst/>
          </a:prstGeom>
        </p:spPr>
      </p:pic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04FB88A-902C-4347-9869-C792CD37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148050"/>
              </p:ext>
            </p:extLst>
          </p:nvPr>
        </p:nvGraphicFramePr>
        <p:xfrm>
          <a:off x="6571985" y="1988840"/>
          <a:ext cx="2104471" cy="33843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8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사진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사진을 안보이게 할 수 있고 재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다시 보이게 됨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모두보기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 모든 리뷰를 한눈에 보기 좋은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해당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리뷰를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자세히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보기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좋은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238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검색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클릭하여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제품명을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입력하면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없이도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원하는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상품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키워드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125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홈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홈 화면으로 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0F63A5-E16D-564C-B4B3-0148D9804DD6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3D 유리 단색으로 채워진">
            <a:extLst>
              <a:ext uri="{FF2B5EF4-FFF2-40B4-BE49-F238E27FC236}">
                <a16:creationId xmlns:a16="http://schemas.microsoft.com/office/drawing/2014/main" id="{0729CD5E-4795-4212-B59E-4B9774725A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147">
            <a:extLst>
              <a:ext uri="{FF2B5EF4-FFF2-40B4-BE49-F238E27FC236}">
                <a16:creationId xmlns:a16="http://schemas.microsoft.com/office/drawing/2014/main" id="{55922732-6505-6E41-B20C-C9963A94093B}"/>
              </a:ext>
            </a:extLst>
          </p:cNvPr>
          <p:cNvGrpSpPr/>
          <p:nvPr/>
        </p:nvGrpSpPr>
        <p:grpSpPr>
          <a:xfrm>
            <a:off x="1043608" y="1789835"/>
            <a:ext cx="4639052" cy="4345144"/>
            <a:chOff x="2055495" y="1388110"/>
            <a:chExt cx="3387725" cy="3173095"/>
          </a:xfrm>
        </p:grpSpPr>
        <p:pic>
          <p:nvPicPr>
            <p:cNvPr id="10" name="그림 129" descr="/Users/MS/Library/Group Containers/L48J367XN4.com.infraware.PolarisOffice/EngineTemp/8568/fImage163635343221.png">
              <a:extLst>
                <a:ext uri="{FF2B5EF4-FFF2-40B4-BE49-F238E27FC236}">
                  <a16:creationId xmlns:a16="http://schemas.microsoft.com/office/drawing/2014/main" id="{B9D36D25-84C4-674A-A5F5-589381B43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1055" y="1497330"/>
              <a:ext cx="1272540" cy="2693670"/>
            </a:xfrm>
            <a:prstGeom prst="rect">
              <a:avLst/>
            </a:prstGeom>
            <a:noFill/>
          </p:spPr>
        </p:pic>
        <p:sp>
          <p:nvSpPr>
            <p:cNvPr id="11" name="Rounded Rectangle 130">
              <a:extLst>
                <a:ext uri="{FF2B5EF4-FFF2-40B4-BE49-F238E27FC236}">
                  <a16:creationId xmlns:a16="http://schemas.microsoft.com/office/drawing/2014/main" id="{143AFE24-CB93-C24C-A4FB-BAE263405032}"/>
                </a:ext>
              </a:extLst>
            </p:cNvPr>
            <p:cNvSpPr>
              <a:spLocks/>
            </p:cNvSpPr>
            <p:nvPr/>
          </p:nvSpPr>
          <p:spPr>
            <a:xfrm>
              <a:off x="2055495" y="1400810"/>
              <a:ext cx="1342390" cy="284099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2" name="그림 131" descr="/Users/MS/Library/Group Containers/L48J367XN4.com.infraware.PolarisOffice/EngineTemp/8568/fImage80695361174.png">
              <a:extLst>
                <a:ext uri="{FF2B5EF4-FFF2-40B4-BE49-F238E27FC236}">
                  <a16:creationId xmlns:a16="http://schemas.microsoft.com/office/drawing/2014/main" id="{5DF7264D-61DE-D44E-8EA3-DAE3C4C3D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8610" y="1492885"/>
              <a:ext cx="1286510" cy="2722880"/>
            </a:xfrm>
            <a:prstGeom prst="rect">
              <a:avLst/>
            </a:prstGeom>
            <a:noFill/>
          </p:spPr>
        </p:pic>
        <p:sp>
          <p:nvSpPr>
            <p:cNvPr id="13" name="Rounded Rectangle 132">
              <a:extLst>
                <a:ext uri="{FF2B5EF4-FFF2-40B4-BE49-F238E27FC236}">
                  <a16:creationId xmlns:a16="http://schemas.microsoft.com/office/drawing/2014/main" id="{D806E2D7-7ECA-404B-B3CB-02FB997258FC}"/>
                </a:ext>
              </a:extLst>
            </p:cNvPr>
            <p:cNvSpPr>
              <a:spLocks/>
            </p:cNvSpPr>
            <p:nvPr/>
          </p:nvSpPr>
          <p:spPr>
            <a:xfrm>
              <a:off x="4100830" y="1388110"/>
              <a:ext cx="1342390" cy="284099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sp>
          <p:nvSpPr>
            <p:cNvPr id="14" name="Oval 142">
              <a:extLst>
                <a:ext uri="{FF2B5EF4-FFF2-40B4-BE49-F238E27FC236}">
                  <a16:creationId xmlns:a16="http://schemas.microsoft.com/office/drawing/2014/main" id="{D88F7AFD-B2EF-EB41-9165-ABF5344B5C04}"/>
                </a:ext>
              </a:extLst>
            </p:cNvPr>
            <p:cNvSpPr>
              <a:spLocks/>
            </p:cNvSpPr>
            <p:nvPr/>
          </p:nvSpPr>
          <p:spPr>
            <a:xfrm>
              <a:off x="2409190" y="1518920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5" name="Oval 143">
              <a:extLst>
                <a:ext uri="{FF2B5EF4-FFF2-40B4-BE49-F238E27FC236}">
                  <a16:creationId xmlns:a16="http://schemas.microsoft.com/office/drawing/2014/main" id="{DC29C42B-07D3-5647-9C03-6E1C6CC557D1}"/>
                </a:ext>
              </a:extLst>
            </p:cNvPr>
            <p:cNvSpPr>
              <a:spLocks/>
            </p:cNvSpPr>
            <p:nvPr/>
          </p:nvSpPr>
          <p:spPr>
            <a:xfrm>
              <a:off x="4459605" y="1518920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1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cxnSp>
          <p:nvCxnSpPr>
            <p:cNvPr id="16" name="Elbow Double Arrow Connector 144">
              <a:extLst>
                <a:ext uri="{FF2B5EF4-FFF2-40B4-BE49-F238E27FC236}">
                  <a16:creationId xmlns:a16="http://schemas.microsoft.com/office/drawing/2014/main" id="{36494971-68F9-C249-8D84-31E5DD14A209}"/>
                </a:ext>
              </a:extLst>
            </p:cNvPr>
            <p:cNvCxnSpPr/>
            <p:nvPr/>
          </p:nvCxnSpPr>
          <p:spPr>
            <a:xfrm>
              <a:off x="3261995" y="2315210"/>
              <a:ext cx="814705" cy="483235"/>
            </a:xfrm>
            <a:prstGeom prst="bentConnector3">
              <a:avLst>
                <a:gd name="adj1" fmla="val 50000"/>
              </a:avLst>
            </a:prstGeom>
            <a:noFill/>
            <a:ln w="3175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45">
              <a:extLst>
                <a:ext uri="{FF2B5EF4-FFF2-40B4-BE49-F238E27FC236}">
                  <a16:creationId xmlns:a16="http://schemas.microsoft.com/office/drawing/2014/main" id="{8F51577A-0CD2-0A42-9398-2F226A755A59}"/>
                </a:ext>
              </a:extLst>
            </p:cNvPr>
            <p:cNvSpPr>
              <a:spLocks/>
            </p:cNvSpPr>
            <p:nvPr/>
          </p:nvSpPr>
          <p:spPr>
            <a:xfrm>
              <a:off x="3261360" y="2135505"/>
              <a:ext cx="120015" cy="11112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b="1">
                  <a:solidFill>
                    <a:srgbClr val="FFFFFF"/>
                  </a:solidFill>
                  <a:latin typeface="Calibri" charset="0"/>
                  <a:ea typeface="Calibri" charset="0"/>
                </a:rPr>
                <a:t>2</a:t>
              </a:r>
              <a:endParaRPr lang="ko-KR" altLang="en-US" sz="900" b="1">
                <a:solidFill>
                  <a:srgbClr val="FFFFFF"/>
                </a:solidFill>
                <a:latin typeface="Calibri" charset="0"/>
                <a:ea typeface="Calibri" charset="0"/>
              </a:endParaRPr>
            </a:p>
          </p:txBody>
        </p:sp>
        <p:sp>
          <p:nvSpPr>
            <p:cNvPr id="18" name="텍스트 상자 146">
              <a:extLst>
                <a:ext uri="{FF2B5EF4-FFF2-40B4-BE49-F238E27FC236}">
                  <a16:creationId xmlns:a16="http://schemas.microsoft.com/office/drawing/2014/main" id="{F7A8EF31-DCAA-614F-ACBD-22965978035E}"/>
                </a:ext>
              </a:extLst>
            </p:cNvPr>
            <p:cNvSpPr txBox="1">
              <a:spLocks/>
            </p:cNvSpPr>
            <p:nvPr/>
          </p:nvSpPr>
          <p:spPr>
            <a:xfrm>
              <a:off x="3042285" y="4314190"/>
              <a:ext cx="1445260" cy="2470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hangingPunct="1"/>
              <a:r>
                <a:rPr sz="1000">
                  <a:latin typeface="나눔고딕" charset="0"/>
                  <a:ea typeface="나눔고딕" charset="0"/>
                </a:rPr>
                <a:t>&lt;리뷰 상세 화면&gt;</a:t>
              </a:r>
              <a:endParaRPr lang="ko-KR" altLang="en-US" sz="1000">
                <a:latin typeface="나눔고딕" charset="0"/>
                <a:ea typeface="나눔고딕" charset="0"/>
              </a:endParaRPr>
            </a:p>
          </p:txBody>
        </p:sp>
      </p:grp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43DEA28-EF75-A94C-87C6-69551B4E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876352"/>
              </p:ext>
            </p:extLst>
          </p:nvPr>
        </p:nvGraphicFramePr>
        <p:xfrm>
          <a:off x="6480072" y="2976839"/>
          <a:ext cx="2124376" cy="1316253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34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뒤로가기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이전 페이지로 넘어감</a:t>
                      </a:r>
                      <a:endParaRPr kumimoji="0" lang="ko-KR" altLang="en-US" sz="10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904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자세히보기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해당 리뷰를 자세히 보기 좋은 페이지로 넘어감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F43FDC-6A6D-F94D-8D83-51064CA2DB1B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 descr="3D 유리 단색으로 채워진">
            <a:extLst>
              <a:ext uri="{FF2B5EF4-FFF2-40B4-BE49-F238E27FC236}">
                <a16:creationId xmlns:a16="http://schemas.microsoft.com/office/drawing/2014/main" id="{51587DBA-84DF-4736-90CB-DA833EF91E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EB24C1B6-6B66-2042-BCE4-44456AE2BD8B}"/>
              </a:ext>
            </a:extLst>
          </p:cNvPr>
          <p:cNvGrpSpPr/>
          <p:nvPr/>
        </p:nvGrpSpPr>
        <p:grpSpPr>
          <a:xfrm>
            <a:off x="882316" y="1325372"/>
            <a:ext cx="3431614" cy="2031622"/>
            <a:chOff x="882316" y="1325372"/>
            <a:chExt cx="3431614" cy="203162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CD14948-9C3B-434C-A7C7-D1657B8D21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250" b="55250"/>
            <a:stretch/>
          </p:blipFill>
          <p:spPr bwMode="auto">
            <a:xfrm rot="5400000">
              <a:off x="209399" y="2009697"/>
              <a:ext cx="2031622" cy="662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DE70539-8236-4E4F-B577-76F8994B0D49}"/>
                </a:ext>
              </a:extLst>
            </p:cNvPr>
            <p:cNvGrpSpPr/>
            <p:nvPr/>
          </p:nvGrpSpPr>
          <p:grpSpPr>
            <a:xfrm>
              <a:off x="2289802" y="1468568"/>
              <a:ext cx="2012436" cy="1888425"/>
              <a:chOff x="2411042" y="1480902"/>
              <a:chExt cx="2185786" cy="2051093"/>
            </a:xfrm>
          </p:grpSpPr>
          <p:pic>
            <p:nvPicPr>
              <p:cNvPr id="1026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30BCB526-9BD7-2344-9956-AD07AFAAB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440473" y="1480902"/>
                <a:ext cx="2147551" cy="20510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다이아몬드 3">
                <a:extLst>
                  <a:ext uri="{FF2B5EF4-FFF2-40B4-BE49-F238E27FC236}">
                    <a16:creationId xmlns:a16="http://schemas.microsoft.com/office/drawing/2014/main" id="{EBB8D00A-7C1A-9344-9B79-F4131C68A6E8}"/>
                  </a:ext>
                </a:extLst>
              </p:cNvPr>
              <p:cNvSpPr/>
              <p:nvPr/>
            </p:nvSpPr>
            <p:spPr>
              <a:xfrm>
                <a:off x="2411042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19" name="다이아몬드 18">
                <a:extLst>
                  <a:ext uri="{FF2B5EF4-FFF2-40B4-BE49-F238E27FC236}">
                    <a16:creationId xmlns:a16="http://schemas.microsoft.com/office/drawing/2014/main" id="{B3AA45F0-98D8-AB44-9B49-3D85390F6FBC}"/>
                  </a:ext>
                </a:extLst>
              </p:cNvPr>
              <p:cNvSpPr/>
              <p:nvPr/>
            </p:nvSpPr>
            <p:spPr>
              <a:xfrm>
                <a:off x="2411042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0" name="다이아몬드 19">
                <a:extLst>
                  <a:ext uri="{FF2B5EF4-FFF2-40B4-BE49-F238E27FC236}">
                    <a16:creationId xmlns:a16="http://schemas.microsoft.com/office/drawing/2014/main" id="{3E4384B2-5DE2-BE41-A49C-82BAB5A20FD1}"/>
                  </a:ext>
                </a:extLst>
              </p:cNvPr>
              <p:cNvSpPr/>
              <p:nvPr/>
            </p:nvSpPr>
            <p:spPr>
              <a:xfrm>
                <a:off x="4380804" y="162880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3" name="다이아몬드 22">
                <a:extLst>
                  <a:ext uri="{FF2B5EF4-FFF2-40B4-BE49-F238E27FC236}">
                    <a16:creationId xmlns:a16="http://schemas.microsoft.com/office/drawing/2014/main" id="{EE22BC74-3E10-AA44-8342-2C97C68171B6}"/>
                  </a:ext>
                </a:extLst>
              </p:cNvPr>
              <p:cNvSpPr/>
              <p:nvPr/>
            </p:nvSpPr>
            <p:spPr>
              <a:xfrm>
                <a:off x="4380804" y="1772816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4" name="다이아몬드 23">
                <a:extLst>
                  <a:ext uri="{FF2B5EF4-FFF2-40B4-BE49-F238E27FC236}">
                    <a16:creationId xmlns:a16="http://schemas.microsoft.com/office/drawing/2014/main" id="{054975D9-624E-9C4E-8276-209392FB4BDA}"/>
                  </a:ext>
                </a:extLst>
              </p:cNvPr>
              <p:cNvSpPr/>
              <p:nvPr/>
            </p:nvSpPr>
            <p:spPr>
              <a:xfrm>
                <a:off x="4380804" y="188205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6" name="다이아몬드 25">
                <a:extLst>
                  <a:ext uri="{FF2B5EF4-FFF2-40B4-BE49-F238E27FC236}">
                    <a16:creationId xmlns:a16="http://schemas.microsoft.com/office/drawing/2014/main" id="{66B5E599-23E4-D84F-9C85-DEBCA493DE70}"/>
                  </a:ext>
                </a:extLst>
              </p:cNvPr>
              <p:cNvSpPr/>
              <p:nvPr/>
            </p:nvSpPr>
            <p:spPr>
              <a:xfrm>
                <a:off x="4380804" y="2026067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27" name="다이아몬드 26">
                <a:extLst>
                  <a:ext uri="{FF2B5EF4-FFF2-40B4-BE49-F238E27FC236}">
                    <a16:creationId xmlns:a16="http://schemas.microsoft.com/office/drawing/2014/main" id="{1E9C6930-E34F-BE48-A544-3314658F4116}"/>
                  </a:ext>
                </a:extLst>
              </p:cNvPr>
              <p:cNvSpPr/>
              <p:nvPr/>
            </p:nvSpPr>
            <p:spPr>
              <a:xfrm>
                <a:off x="4380804" y="2130825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1" name="다이아몬드 30">
                <a:extLst>
                  <a:ext uri="{FF2B5EF4-FFF2-40B4-BE49-F238E27FC236}">
                    <a16:creationId xmlns:a16="http://schemas.microsoft.com/office/drawing/2014/main" id="{44DC1D8D-41E6-944E-9FDA-D73A5BA79DB8}"/>
                  </a:ext>
                </a:extLst>
              </p:cNvPr>
              <p:cNvSpPr/>
              <p:nvPr/>
            </p:nvSpPr>
            <p:spPr>
              <a:xfrm>
                <a:off x="4380804" y="2274841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3" name="다이아몬드 32">
                <a:extLst>
                  <a:ext uri="{FF2B5EF4-FFF2-40B4-BE49-F238E27FC236}">
                    <a16:creationId xmlns:a16="http://schemas.microsoft.com/office/drawing/2014/main" id="{9F5BF9C9-AFCB-174A-BC18-32A3C8445C05}"/>
                  </a:ext>
                </a:extLst>
              </p:cNvPr>
              <p:cNvSpPr/>
              <p:nvPr/>
            </p:nvSpPr>
            <p:spPr>
              <a:xfrm>
                <a:off x="4380804" y="2374194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4" name="다이아몬드 33">
                <a:extLst>
                  <a:ext uri="{FF2B5EF4-FFF2-40B4-BE49-F238E27FC236}">
                    <a16:creationId xmlns:a16="http://schemas.microsoft.com/office/drawing/2014/main" id="{C8465EFA-4A2E-2E4C-826C-381BA915230C}"/>
                  </a:ext>
                </a:extLst>
              </p:cNvPr>
              <p:cNvSpPr/>
              <p:nvPr/>
            </p:nvSpPr>
            <p:spPr>
              <a:xfrm>
                <a:off x="4380804" y="2518210"/>
                <a:ext cx="216024" cy="216024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cxnSp>
          <p:nvCxnSpPr>
            <p:cNvPr id="7" name="꺾인 연결선[E] 6">
              <a:extLst>
                <a:ext uri="{FF2B5EF4-FFF2-40B4-BE49-F238E27FC236}">
                  <a16:creationId xmlns:a16="http://schemas.microsoft.com/office/drawing/2014/main" id="{52E844D6-F776-B34C-AC04-7CBB42FDB32F}"/>
                </a:ext>
              </a:extLst>
            </p:cNvPr>
            <p:cNvCxnSpPr>
              <a:cxnSpLocks/>
              <a:stCxn id="20" idx="3"/>
              <a:endCxn id="40" idx="2"/>
            </p:cNvCxnSpPr>
            <p:nvPr/>
          </p:nvCxnSpPr>
          <p:spPr>
            <a:xfrm flipH="1">
              <a:off x="1376521" y="1704182"/>
              <a:ext cx="2925716" cy="1557984"/>
            </a:xfrm>
            <a:prstGeom prst="bentConnector4">
              <a:avLst>
                <a:gd name="adj1" fmla="val -7194"/>
                <a:gd name="adj2" fmla="val 113509"/>
              </a:avLst>
            </a:prstGeom>
            <a:ln w="158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CB15CB3-DF28-1C44-B62C-5A6DBD44A88D}"/>
                </a:ext>
              </a:extLst>
            </p:cNvPr>
            <p:cNvSpPr/>
            <p:nvPr/>
          </p:nvSpPr>
          <p:spPr>
            <a:xfrm>
              <a:off x="88231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E3ADA7EA-55D8-8D49-98AA-9739946C1393}"/>
                </a:ext>
              </a:extLst>
            </p:cNvPr>
            <p:cNvSpPr/>
            <p:nvPr/>
          </p:nvSpPr>
          <p:spPr>
            <a:xfrm>
              <a:off x="973801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363F5DFA-7A30-7A43-AC0F-B1AE67CD75AC}"/>
                </a:ext>
              </a:extLst>
            </p:cNvPr>
            <p:cNvSpPr/>
            <p:nvPr/>
          </p:nvSpPr>
          <p:spPr>
            <a:xfrm>
              <a:off x="1080163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5ACBE008-D39A-BA48-9487-FF75D1DAA922}"/>
                </a:ext>
              </a:extLst>
            </p:cNvPr>
            <p:cNvSpPr/>
            <p:nvPr/>
          </p:nvSpPr>
          <p:spPr>
            <a:xfrm>
              <a:off x="1183217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sp>
          <p:nvSpPr>
            <p:cNvPr id="40" name="다이아몬드 39">
              <a:extLst>
                <a:ext uri="{FF2B5EF4-FFF2-40B4-BE49-F238E27FC236}">
                  <a16:creationId xmlns:a16="http://schemas.microsoft.com/office/drawing/2014/main" id="{89C27A11-47E1-B44D-BE50-0454B6F6361C}"/>
                </a:ext>
              </a:extLst>
            </p:cNvPr>
            <p:cNvSpPr/>
            <p:nvPr/>
          </p:nvSpPr>
          <p:spPr>
            <a:xfrm>
              <a:off x="1277076" y="3063275"/>
              <a:ext cx="198892" cy="198892"/>
            </a:xfrm>
            <a:prstGeom prst="diamond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  <p:cxnSp>
          <p:nvCxnSpPr>
            <p:cNvPr id="41" name="꺾인 연결선[E] 40">
              <a:extLst>
                <a:ext uri="{FF2B5EF4-FFF2-40B4-BE49-F238E27FC236}">
                  <a16:creationId xmlns:a16="http://schemas.microsoft.com/office/drawing/2014/main" id="{9FA5AEF8-FF49-4E4F-8347-D3C33A3D56A6}"/>
                </a:ext>
              </a:extLst>
            </p:cNvPr>
            <p:cNvCxnSpPr>
              <a:stCxn id="24" idx="3"/>
              <a:endCxn id="26" idx="3"/>
            </p:cNvCxnSpPr>
            <p:nvPr/>
          </p:nvCxnSpPr>
          <p:spPr>
            <a:xfrm>
              <a:off x="4302237" y="1937349"/>
              <a:ext cx="11693" cy="132594"/>
            </a:xfrm>
            <a:prstGeom prst="bentConnector3">
              <a:avLst>
                <a:gd name="adj1" fmla="val 3133331"/>
              </a:avLst>
            </a:prstGeom>
            <a:ln w="158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08F34ED8-E51D-D347-A1BD-9F9A1F3B6451}"/>
                </a:ext>
              </a:extLst>
            </p:cNvPr>
            <p:cNvCxnSpPr>
              <a:stCxn id="31" idx="3"/>
              <a:endCxn id="39" idx="2"/>
            </p:cNvCxnSpPr>
            <p:nvPr/>
          </p:nvCxnSpPr>
          <p:spPr>
            <a:xfrm flipH="1">
              <a:off x="1282663" y="2298987"/>
              <a:ext cx="3019574" cy="963179"/>
            </a:xfrm>
            <a:prstGeom prst="bentConnector4">
              <a:avLst>
                <a:gd name="adj1" fmla="val -9207"/>
                <a:gd name="adj2" fmla="val 127247"/>
              </a:avLst>
            </a:prstGeom>
            <a:ln w="158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[E] 47">
              <a:extLst>
                <a:ext uri="{FF2B5EF4-FFF2-40B4-BE49-F238E27FC236}">
                  <a16:creationId xmlns:a16="http://schemas.microsoft.com/office/drawing/2014/main" id="{BF57AABD-D611-1048-824C-FC30DE2DCAD1}"/>
                </a:ext>
              </a:extLst>
            </p:cNvPr>
            <p:cNvCxnSpPr>
              <a:stCxn id="1026" idx="3"/>
              <a:endCxn id="38" idx="2"/>
            </p:cNvCxnSpPr>
            <p:nvPr/>
          </p:nvCxnSpPr>
          <p:spPr>
            <a:xfrm flipH="1">
              <a:off x="1179608" y="2412781"/>
              <a:ext cx="3114523" cy="849385"/>
            </a:xfrm>
            <a:prstGeom prst="bentConnector4">
              <a:avLst>
                <a:gd name="adj1" fmla="val -10763"/>
                <a:gd name="adj2" fmla="val 136555"/>
              </a:avLst>
            </a:prstGeom>
            <a:ln w="158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꺾인 연결선[E] 52">
              <a:extLst>
                <a:ext uri="{FF2B5EF4-FFF2-40B4-BE49-F238E27FC236}">
                  <a16:creationId xmlns:a16="http://schemas.microsoft.com/office/drawing/2014/main" id="{276F2A29-B357-0041-9519-1AD8AE8370C2}"/>
                </a:ext>
              </a:extLst>
            </p:cNvPr>
            <p:cNvCxnSpPr>
              <a:stCxn id="34" idx="3"/>
              <a:endCxn id="37" idx="2"/>
            </p:cNvCxnSpPr>
            <p:nvPr/>
          </p:nvCxnSpPr>
          <p:spPr>
            <a:xfrm flipH="1">
              <a:off x="1073246" y="2523055"/>
              <a:ext cx="3228991" cy="739111"/>
            </a:xfrm>
            <a:prstGeom prst="bentConnector4">
              <a:avLst>
                <a:gd name="adj1" fmla="val -11829"/>
                <a:gd name="adj2" fmla="val 151678"/>
              </a:avLst>
            </a:prstGeom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32978"/>
              </p:ext>
            </p:extLst>
          </p:nvPr>
        </p:nvGraphicFramePr>
        <p:xfrm>
          <a:off x="4993308" y="1635479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5B5FF2F-C040-4517-B12A-323B0E566B42}"/>
              </a:ext>
            </a:extLst>
          </p:cNvPr>
          <p:cNvGrpSpPr/>
          <p:nvPr/>
        </p:nvGrpSpPr>
        <p:grpSpPr>
          <a:xfrm>
            <a:off x="424356" y="3839384"/>
            <a:ext cx="5201171" cy="2520709"/>
            <a:chOff x="424356" y="3839384"/>
            <a:chExt cx="5201171" cy="2520709"/>
          </a:xfrm>
        </p:grpSpPr>
        <p:pic>
          <p:nvPicPr>
            <p:cNvPr id="1038" name="Picture 8" descr="ESP-07S ESP8266 와이파이 모듈용 IPEX 외장 안테나 HWI-2450DP-IPEX100 Features Connector  : IPEX Size : 130mm X 9mm">
              <a:extLst>
                <a:ext uri="{FF2B5EF4-FFF2-40B4-BE49-F238E27FC236}">
                  <a16:creationId xmlns:a16="http://schemas.microsoft.com/office/drawing/2014/main" id="{49101147-9304-334B-B022-9B8F62A7D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00000">
              <a:off x="3419906" y="4154473"/>
              <a:ext cx="2520709" cy="189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35" name="그룹 1034">
              <a:extLst>
                <a:ext uri="{FF2B5EF4-FFF2-40B4-BE49-F238E27FC236}">
                  <a16:creationId xmlns:a16="http://schemas.microsoft.com/office/drawing/2014/main" id="{C0A8934F-E45F-4F4D-8183-73859226E402}"/>
                </a:ext>
              </a:extLst>
            </p:cNvPr>
            <p:cNvGrpSpPr/>
            <p:nvPr/>
          </p:nvGrpSpPr>
          <p:grpSpPr>
            <a:xfrm>
              <a:off x="424356" y="4124101"/>
              <a:ext cx="3670666" cy="1692794"/>
              <a:chOff x="603350" y="4005715"/>
              <a:chExt cx="4094874" cy="1888425"/>
            </a:xfrm>
          </p:grpSpPr>
          <p:pic>
            <p:nvPicPr>
              <p:cNvPr id="1030" name="Picture 6" descr="How do I correctly power the l298n motor driver with 6v? - Electrical  Engineering Stack Exchange">
                <a:extLst>
                  <a:ext uri="{FF2B5EF4-FFF2-40B4-BE49-F238E27FC236}">
                    <a16:creationId xmlns:a16="http://schemas.microsoft.com/office/drawing/2014/main" id="{CCB444B5-96A2-F04A-9A52-9E7A50AA90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738" t="45967" r="48251" b="19499"/>
              <a:stretch/>
            </p:blipFill>
            <p:spPr bwMode="auto">
              <a:xfrm>
                <a:off x="603350" y="4120808"/>
                <a:ext cx="1604214" cy="1682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26C0764A-F75A-3046-B65C-05234D51D5AB}"/>
                  </a:ext>
                </a:extLst>
              </p:cNvPr>
              <p:cNvSpPr/>
              <p:nvPr/>
            </p:nvSpPr>
            <p:spPr>
              <a:xfrm>
                <a:off x="834221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63" name="다이아몬드 62">
                <a:extLst>
                  <a:ext uri="{FF2B5EF4-FFF2-40B4-BE49-F238E27FC236}">
                    <a16:creationId xmlns:a16="http://schemas.microsoft.com/office/drawing/2014/main" id="{F1327BEA-4439-4344-883D-365E0DFC1A12}"/>
                  </a:ext>
                </a:extLst>
              </p:cNvPr>
              <p:cNvSpPr/>
              <p:nvPr/>
            </p:nvSpPr>
            <p:spPr>
              <a:xfrm>
                <a:off x="1288234" y="5261478"/>
                <a:ext cx="542300" cy="542300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pic>
            <p:nvPicPr>
              <p:cNvPr id="69" name="Picture 2" descr="초간단 wifi 카메라 ESP32-CAM 사용하기">
                <a:extLst>
                  <a:ext uri="{FF2B5EF4-FFF2-40B4-BE49-F238E27FC236}">
                    <a16:creationId xmlns:a16="http://schemas.microsoft.com/office/drawing/2014/main" id="{F6496D7B-9B2E-3540-ACE0-E694524C11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63" r="26776"/>
              <a:stretch/>
            </p:blipFill>
            <p:spPr bwMode="auto">
              <a:xfrm>
                <a:off x="2712885" y="4005715"/>
                <a:ext cx="1977233" cy="1888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5D856A3D-CAD7-C647-A16D-32DA3993DFF7}"/>
                  </a:ext>
                </a:extLst>
              </p:cNvPr>
              <p:cNvSpPr/>
              <p:nvPr/>
            </p:nvSpPr>
            <p:spPr>
              <a:xfrm>
                <a:off x="2685788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5C53C1A8-929B-F248-A20F-37ADDA22BC7B}"/>
                  </a:ext>
                </a:extLst>
              </p:cNvPr>
              <p:cNvSpPr/>
              <p:nvPr/>
            </p:nvSpPr>
            <p:spPr>
              <a:xfrm>
                <a:off x="2685788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CFCA936D-5812-2D4C-AD82-79BCFB93FD28}"/>
                  </a:ext>
                </a:extLst>
              </p:cNvPr>
              <p:cNvSpPr/>
              <p:nvPr/>
            </p:nvSpPr>
            <p:spPr>
              <a:xfrm>
                <a:off x="4499332" y="414188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345FBF88-37B2-C14A-B7BB-FB34DE878A8E}"/>
                  </a:ext>
                </a:extLst>
              </p:cNvPr>
              <p:cNvSpPr/>
              <p:nvPr/>
            </p:nvSpPr>
            <p:spPr>
              <a:xfrm>
                <a:off x="4499332" y="427447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4" name="다이아몬드 73">
                <a:extLst>
                  <a:ext uri="{FF2B5EF4-FFF2-40B4-BE49-F238E27FC236}">
                    <a16:creationId xmlns:a16="http://schemas.microsoft.com/office/drawing/2014/main" id="{BB8953A0-4C92-D84C-947C-080AD1274018}"/>
                  </a:ext>
                </a:extLst>
              </p:cNvPr>
              <p:cNvSpPr/>
              <p:nvPr/>
            </p:nvSpPr>
            <p:spPr>
              <a:xfrm>
                <a:off x="4499332" y="4375050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69295400-9A16-8A4A-A423-5219A3FC61B4}"/>
                  </a:ext>
                </a:extLst>
              </p:cNvPr>
              <p:cNvSpPr/>
              <p:nvPr/>
            </p:nvSpPr>
            <p:spPr>
              <a:xfrm>
                <a:off x="4499332" y="450764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AE503F93-C899-8E42-9B46-2E64812113CB}"/>
                  </a:ext>
                </a:extLst>
              </p:cNvPr>
              <p:cNvSpPr/>
              <p:nvPr/>
            </p:nvSpPr>
            <p:spPr>
              <a:xfrm>
                <a:off x="4499332" y="4604094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91555198-7ED1-5E43-B766-A6D5DB16FCD0}"/>
                  </a:ext>
                </a:extLst>
              </p:cNvPr>
              <p:cNvSpPr/>
              <p:nvPr/>
            </p:nvSpPr>
            <p:spPr>
              <a:xfrm>
                <a:off x="4499332" y="4736688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40590DAF-62AD-8E48-9506-1884DFD0B756}"/>
                  </a:ext>
                </a:extLst>
              </p:cNvPr>
              <p:cNvSpPr/>
              <p:nvPr/>
            </p:nvSpPr>
            <p:spPr>
              <a:xfrm>
                <a:off x="4499332" y="4828162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63D50E70-18E9-C742-8135-7D820EF31F92}"/>
                  </a:ext>
                </a:extLst>
              </p:cNvPr>
              <p:cNvSpPr/>
              <p:nvPr/>
            </p:nvSpPr>
            <p:spPr>
              <a:xfrm>
                <a:off x="4499332" y="4960756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1027" name="꺾인 연결선[E] 1026">
                <a:extLst>
                  <a:ext uri="{FF2B5EF4-FFF2-40B4-BE49-F238E27FC236}">
                    <a16:creationId xmlns:a16="http://schemas.microsoft.com/office/drawing/2014/main" id="{D2657FA3-7AC9-164B-AA8B-C7E9D748B270}"/>
                  </a:ext>
                </a:extLst>
              </p:cNvPr>
              <p:cNvCxnSpPr>
                <a:stCxn id="70" idx="1"/>
                <a:endCxn id="59" idx="2"/>
              </p:cNvCxnSpPr>
              <p:nvPr/>
            </p:nvCxnSpPr>
            <p:spPr>
              <a:xfrm rot="10800000" flipV="1">
                <a:off x="1105372" y="4241330"/>
                <a:ext cx="1580417" cy="1562448"/>
              </a:xfrm>
              <a:prstGeom prst="bentConnector4">
                <a:avLst>
                  <a:gd name="adj1" fmla="val 25263"/>
                  <a:gd name="adj2" fmla="val 114631"/>
                </a:avLst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꺾인 연결선[E] 1031">
                <a:extLst>
                  <a:ext uri="{FF2B5EF4-FFF2-40B4-BE49-F238E27FC236}">
                    <a16:creationId xmlns:a16="http://schemas.microsoft.com/office/drawing/2014/main" id="{DD5D8C28-A95C-F142-BB28-A1FDFB384F70}"/>
                  </a:ext>
                </a:extLst>
              </p:cNvPr>
              <p:cNvCxnSpPr>
                <a:stCxn id="71" idx="1"/>
                <a:endCxn id="63" idx="2"/>
              </p:cNvCxnSpPr>
              <p:nvPr/>
            </p:nvCxnSpPr>
            <p:spPr>
              <a:xfrm rot="10800000" flipV="1">
                <a:off x="1559384" y="4373924"/>
                <a:ext cx="1126404" cy="1429854"/>
              </a:xfrm>
              <a:prstGeom prst="bentConnector4">
                <a:avLst>
                  <a:gd name="adj1" fmla="val 29188"/>
                  <a:gd name="adj2" fmla="val 121749"/>
                </a:avLst>
              </a:pr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40" name="꺾인 연결선[E] 1039">
              <a:extLst>
                <a:ext uri="{FF2B5EF4-FFF2-40B4-BE49-F238E27FC236}">
                  <a16:creationId xmlns:a16="http://schemas.microsoft.com/office/drawing/2014/main" id="{96FD726F-A38F-494E-BF2D-77049136412E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rot="16200000" flipH="1">
              <a:off x="3783662" y="3541994"/>
              <a:ext cx="206232" cy="1370447"/>
            </a:xfrm>
            <a:prstGeom prst="bentConnector4">
              <a:avLst>
                <a:gd name="adj1" fmla="val -110846"/>
                <a:gd name="adj2" fmla="val 82333"/>
              </a:avLst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5999"/>
              </p:ext>
            </p:extLst>
          </p:nvPr>
        </p:nvGraphicFramePr>
        <p:xfrm>
          <a:off x="4993308" y="4280362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FA94DE1-F60D-4A4C-A0A8-FDE2D2DE262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B1EE0-72CB-8341-9D35-5C5B040654BA}"/>
              </a:ext>
            </a:extLst>
          </p:cNvPr>
          <p:cNvSpPr/>
          <p:nvPr/>
        </p:nvSpPr>
        <p:spPr>
          <a:xfrm>
            <a:off x="424356" y="1550988"/>
            <a:ext cx="2059412" cy="44455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010EA-DEF3-B94D-86AD-C663B06F06F1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75" descr="/Users/MS/Library/Group Containers/L48J367XN4.com.infraware.PolarisOffice/EngineTemp/5191/fImage1400822113083.jpeg">
            <a:extLst>
              <a:ext uri="{FF2B5EF4-FFF2-40B4-BE49-F238E27FC236}">
                <a16:creationId xmlns:a16="http://schemas.microsoft.com/office/drawing/2014/main" id="{8CC66460-C24D-4E94-B267-D2181CE460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74" y="1615084"/>
            <a:ext cx="5896922" cy="4272705"/>
          </a:xfrm>
          <a:prstGeom prst="rect">
            <a:avLst/>
          </a:prstGeom>
          <a:noFill/>
        </p:spPr>
      </p:pic>
      <p:grpSp>
        <p:nvGrpSpPr>
          <p:cNvPr id="12" name="그룹 35">
            <a:extLst>
              <a:ext uri="{FF2B5EF4-FFF2-40B4-BE49-F238E27FC236}">
                <a16:creationId xmlns:a16="http://schemas.microsoft.com/office/drawing/2014/main" id="{9888F3DB-710F-4B28-90A6-02AE59B524D9}"/>
              </a:ext>
            </a:extLst>
          </p:cNvPr>
          <p:cNvGrpSpPr/>
          <p:nvPr/>
        </p:nvGrpSpPr>
        <p:grpSpPr>
          <a:xfrm>
            <a:off x="1048565" y="1817440"/>
            <a:ext cx="838835" cy="1522730"/>
            <a:chOff x="1398905" y="940435"/>
            <a:chExt cx="838835" cy="1522730"/>
          </a:xfrm>
        </p:grpSpPr>
        <p:sp>
          <p:nvSpPr>
            <p:cNvPr id="13" name="Rounded Rectangle 1">
              <a:extLst>
                <a:ext uri="{FF2B5EF4-FFF2-40B4-BE49-F238E27FC236}">
                  <a16:creationId xmlns:a16="http://schemas.microsoft.com/office/drawing/2014/main" id="{08CE528D-C816-4EE7-A3B6-6E332DAA8E0C}"/>
                </a:ext>
              </a:extLst>
            </p:cNvPr>
            <p:cNvSpPr>
              <a:spLocks/>
            </p:cNvSpPr>
            <p:nvPr/>
          </p:nvSpPr>
          <p:spPr>
            <a:xfrm>
              <a:off x="1398905" y="940435"/>
              <a:ext cx="838835" cy="1522730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25400" cap="flat" cmpd="sng">
              <a:solidFill>
                <a:srgbClr val="0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나눔고딕" charset="0"/>
                <a:ea typeface="나눔고딕" charset="0"/>
              </a:endParaRPr>
            </a:p>
          </p:txBody>
        </p:sp>
        <p:pic>
          <p:nvPicPr>
            <p:cNvPr id="14" name="그림 4" descr="/Users/MS/Library/Group Containers/L48J367XN4.com.infraware.PolarisOffice/EngineTemp/5191/fImage366141588840.png">
              <a:extLst>
                <a:ext uri="{FF2B5EF4-FFF2-40B4-BE49-F238E27FC236}">
                  <a16:creationId xmlns:a16="http://schemas.microsoft.com/office/drawing/2014/main" id="{B9B19BAA-CCC8-469B-9248-3B53A3A55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8905" y="1031875"/>
              <a:ext cx="821690" cy="1330960"/>
            </a:xfrm>
            <a:prstGeom prst="rect">
              <a:avLst/>
            </a:prstGeom>
            <a:noFill/>
          </p:spPr>
        </p:pic>
        <p:pic>
          <p:nvPicPr>
            <p:cNvPr id="15" name="그림 5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B207D0C2-601E-4508-998B-941DFFF72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73200" y="2362200"/>
              <a:ext cx="725170" cy="59690"/>
            </a:xfrm>
            <a:prstGeom prst="rect">
              <a:avLst/>
            </a:prstGeom>
            <a:noFill/>
          </p:spPr>
        </p:pic>
        <p:pic>
          <p:nvPicPr>
            <p:cNvPr id="16" name="그림 6" descr="/Users/MS/Library/Group Containers/L48J367XN4.com.infraware.PolarisOffice/EngineTemp/5191/fImage2761604303.png">
              <a:extLst>
                <a:ext uri="{FF2B5EF4-FFF2-40B4-BE49-F238E27FC236}">
                  <a16:creationId xmlns:a16="http://schemas.microsoft.com/office/drawing/2014/main" id="{41EEDF70-436D-44DC-8F5B-62730C68A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1925" y="975995"/>
              <a:ext cx="763270" cy="63500"/>
            </a:xfrm>
            <a:prstGeom prst="rect">
              <a:avLst/>
            </a:prstGeom>
            <a:noFill/>
          </p:spPr>
        </p:pic>
        <p:pic>
          <p:nvPicPr>
            <p:cNvPr id="17" name="그림 7" descr="/Users/MS/Library/Group Containers/L48J367XN4.com.infraware.PolarisOffice/EngineTemp/5191/fImage6341613169.png">
              <a:extLst>
                <a:ext uri="{FF2B5EF4-FFF2-40B4-BE49-F238E27FC236}">
                  <a16:creationId xmlns:a16="http://schemas.microsoft.com/office/drawing/2014/main" id="{932EAE5E-AA20-4483-B4FD-170FC7973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0580" y="975360"/>
              <a:ext cx="97790" cy="66040"/>
            </a:xfrm>
            <a:prstGeom prst="rect">
              <a:avLst/>
            </a:prstGeom>
            <a:noFill/>
          </p:spPr>
        </p:pic>
        <p:pic>
          <p:nvPicPr>
            <p:cNvPr id="18" name="그림 8" descr="/Users/MS/Library/Group Containers/L48J367XN4.com.infraware.PolarisOffice/EngineTemp/5191/fImage874061647709.png">
              <a:extLst>
                <a:ext uri="{FF2B5EF4-FFF2-40B4-BE49-F238E27FC236}">
                  <a16:creationId xmlns:a16="http://schemas.microsoft.com/office/drawing/2014/main" id="{9B1FDBCC-7727-47D4-8DD7-4231A5208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4785" y="1610360"/>
              <a:ext cx="709930" cy="323850"/>
            </a:xfrm>
            <a:prstGeom prst="rect">
              <a:avLst/>
            </a:prstGeom>
            <a:noFill/>
          </p:spPr>
        </p:pic>
        <p:pic>
          <p:nvPicPr>
            <p:cNvPr id="19" name="그림 9" descr="/Users/MS/Library/Group Containers/L48J367XN4.com.infraware.PolarisOffice/EngineTemp/5191/fImage131771657157.png">
              <a:extLst>
                <a:ext uri="{FF2B5EF4-FFF2-40B4-BE49-F238E27FC236}">
                  <a16:creationId xmlns:a16="http://schemas.microsoft.com/office/drawing/2014/main" id="{A236219D-839E-4B4F-8C76-ED92D9EE1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7960" y="1596390"/>
              <a:ext cx="462280" cy="134620"/>
            </a:xfrm>
            <a:prstGeom prst="rect">
              <a:avLst/>
            </a:prstGeom>
            <a:noFill/>
          </p:spPr>
        </p:pic>
        <p:pic>
          <p:nvPicPr>
            <p:cNvPr id="20" name="그림 10" descr="/Users/MS/Library/Group Containers/L48J367XN4.com.infraware.PolarisOffice/EngineTemp/5191/fImage64221669560.png">
              <a:extLst>
                <a:ext uri="{FF2B5EF4-FFF2-40B4-BE49-F238E27FC236}">
                  <a16:creationId xmlns:a16="http://schemas.microsoft.com/office/drawing/2014/main" id="{554F966F-7D64-49D1-8014-F751DC4A96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980" y="1941195"/>
              <a:ext cx="304800" cy="81280"/>
            </a:xfrm>
            <a:prstGeom prst="rect">
              <a:avLst/>
            </a:prstGeom>
            <a:noFill/>
          </p:spPr>
        </p:pic>
        <p:pic>
          <p:nvPicPr>
            <p:cNvPr id="21" name="그림 11" descr="/Users/MS/Library/Group Containers/L48J367XN4.com.infraware.PolarisOffice/EngineTemp/5191/fImage132446167933.jpeg">
              <a:extLst>
                <a:ext uri="{FF2B5EF4-FFF2-40B4-BE49-F238E27FC236}">
                  <a16:creationId xmlns:a16="http://schemas.microsoft.com/office/drawing/2014/main" id="{AF693CE1-2069-4F60-91F6-B9F61C6E4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6540" y="1144905"/>
              <a:ext cx="533400" cy="219710"/>
            </a:xfrm>
            <a:prstGeom prst="rect">
              <a:avLst/>
            </a:prstGeom>
            <a:noFill/>
          </p:spPr>
        </p:pic>
      </p:grpSp>
      <p:grpSp>
        <p:nvGrpSpPr>
          <p:cNvPr id="22" name="그룹 72">
            <a:extLst>
              <a:ext uri="{FF2B5EF4-FFF2-40B4-BE49-F238E27FC236}">
                <a16:creationId xmlns:a16="http://schemas.microsoft.com/office/drawing/2014/main" id="{2E04E192-95F3-4C2D-95CA-32CB5472AB1E}"/>
              </a:ext>
            </a:extLst>
          </p:cNvPr>
          <p:cNvGrpSpPr/>
          <p:nvPr/>
        </p:nvGrpSpPr>
        <p:grpSpPr>
          <a:xfrm>
            <a:off x="1047930" y="3755460"/>
            <a:ext cx="856615" cy="1838324"/>
            <a:chOff x="1398270" y="2878455"/>
            <a:chExt cx="856615" cy="1838324"/>
          </a:xfrm>
        </p:grpSpPr>
        <p:pic>
          <p:nvPicPr>
            <p:cNvPr id="23" name="그림 61" descr="/Users/MS/Library/Group Containers/L48J367XN4.com.infraware.PolarisOffice/EngineTemp/5191/fImage4728141935.png">
              <a:extLst>
                <a:ext uri="{FF2B5EF4-FFF2-40B4-BE49-F238E27FC236}">
                  <a16:creationId xmlns:a16="http://schemas.microsoft.com/office/drawing/2014/main" id="{1A743445-0D56-4795-8DB4-B4CBE12F2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8270" y="2878455"/>
              <a:ext cx="835660" cy="1835150"/>
            </a:xfrm>
            <a:prstGeom prst="rect">
              <a:avLst/>
            </a:prstGeom>
            <a:noFill/>
          </p:spPr>
        </p:pic>
        <p:pic>
          <p:nvPicPr>
            <p:cNvPr id="30" name="그림 46" descr="/Users/MS/Library/Group Containers/L48J367XN4.com.infraware.PolarisOffice/EngineTemp/5191/fImage5391592612.png">
              <a:extLst>
                <a:ext uri="{FF2B5EF4-FFF2-40B4-BE49-F238E27FC236}">
                  <a16:creationId xmlns:a16="http://schemas.microsoft.com/office/drawing/2014/main" id="{ADD735D1-165B-435B-90D4-D6BE2CAEC9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9540" y="4629150"/>
              <a:ext cx="855345" cy="87630"/>
            </a:xfrm>
            <a:prstGeom prst="rect">
              <a:avLst/>
            </a:prstGeom>
            <a:noFill/>
          </p:spPr>
        </p:pic>
        <p:sp>
          <p:nvSpPr>
            <p:cNvPr id="31" name="Rounded Rectangle 66">
              <a:extLst>
                <a:ext uri="{FF2B5EF4-FFF2-40B4-BE49-F238E27FC236}">
                  <a16:creationId xmlns:a16="http://schemas.microsoft.com/office/drawing/2014/main" id="{F0CD0842-2DBC-4750-98B0-8320F47BB50E}"/>
                </a:ext>
              </a:extLst>
            </p:cNvPr>
            <p:cNvSpPr>
              <a:spLocks/>
            </p:cNvSpPr>
            <p:nvPr/>
          </p:nvSpPr>
          <p:spPr>
            <a:xfrm>
              <a:off x="1503045" y="3575050"/>
              <a:ext cx="632460" cy="146050"/>
            </a:xfrm>
            <a:prstGeom prst="roundRect">
              <a:avLst>
                <a:gd name="adj" fmla="val 49348"/>
              </a:avLst>
            </a:prstGeom>
            <a:solidFill>
              <a:schemeClr val="bg2">
                <a:lumMod val="90000"/>
                <a:lumOff val="0"/>
              </a:schemeClr>
            </a:solidFill>
            <a:ln w="12700" cap="flat" cmpd="sng">
              <a:solidFill>
                <a:schemeClr val="tx1">
                  <a:lumMod val="50000"/>
                  <a:lumOff val="50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sz="400">
                  <a:ln w="3175" cap="flat" cmpd="sng">
                    <a:solidFill>
                      <a:schemeClr val="tx1">
                        <a:alpha val="100000"/>
                      </a:schemeClr>
                    </a:solidFill>
                    <a:prstDash val="solid"/>
                    <a:round/>
                  </a:ln>
                  <a:solidFill>
                    <a:schemeClr val="tx1">
                      <a:alpha val="81070"/>
                    </a:schemeClr>
                  </a:solidFill>
                  <a:latin typeface="나눔고딕" charset="0"/>
                  <a:ea typeface="나눔고딕" charset="0"/>
                </a:rPr>
                <a:t>바코드 인식이 실패하였습니다</a:t>
              </a:r>
              <a:endParaRPr lang="ko-KR" altLang="en-US" sz="400">
                <a:ln w="3175" cap="flat" cmpd="sng">
                  <a:solidFill>
                    <a:schemeClr val="tx1">
                      <a:alpha val="100000"/>
                    </a:schemeClr>
                  </a:solidFill>
                  <a:prstDash val="solid"/>
                  <a:round/>
                </a:ln>
                <a:solidFill>
                  <a:schemeClr val="tx1">
                    <a:alpha val="81070"/>
                  </a:schemeClr>
                </a:solidFill>
                <a:latin typeface="나눔고딕" charset="0"/>
                <a:ea typeface="나눔고딕" charset="0"/>
              </a:endParaRPr>
            </a:p>
          </p:txBody>
        </p:sp>
      </p:grpSp>
      <p:sp>
        <p:nvSpPr>
          <p:cNvPr id="33" name="텍스트 상자 73">
            <a:extLst>
              <a:ext uri="{FF2B5EF4-FFF2-40B4-BE49-F238E27FC236}">
                <a16:creationId xmlns:a16="http://schemas.microsoft.com/office/drawing/2014/main" id="{7B097241-2074-448E-B297-63131CDBDD65}"/>
              </a:ext>
            </a:extLst>
          </p:cNvPr>
          <p:cNvSpPr txBox="1">
            <a:spLocks/>
          </p:cNvSpPr>
          <p:nvPr/>
        </p:nvSpPr>
        <p:spPr>
          <a:xfrm>
            <a:off x="1004115" y="3369380"/>
            <a:ext cx="120078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성공시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키워드로 이동</a:t>
            </a:r>
            <a:endParaRPr lang="ko-KR" altLang="en-US" sz="800">
              <a:latin typeface="나눔고딕" charset="0"/>
              <a:ea typeface="나눔고딕" charset="0"/>
            </a:endParaRPr>
          </a:p>
        </p:txBody>
      </p:sp>
      <p:sp>
        <p:nvSpPr>
          <p:cNvPr id="34" name="텍스트 상자 74">
            <a:extLst>
              <a:ext uri="{FF2B5EF4-FFF2-40B4-BE49-F238E27FC236}">
                <a16:creationId xmlns:a16="http://schemas.microsoft.com/office/drawing/2014/main" id="{7587F843-13E9-49D6-9535-19160B190908}"/>
              </a:ext>
            </a:extLst>
          </p:cNvPr>
          <p:cNvSpPr txBox="1">
            <a:spLocks/>
          </p:cNvSpPr>
          <p:nvPr/>
        </p:nvSpPr>
        <p:spPr>
          <a:xfrm>
            <a:off x="1096190" y="5640775"/>
            <a:ext cx="1012190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바코드 인식 실패시 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-&gt; 카메라로 이동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pic>
        <p:nvPicPr>
          <p:cNvPr id="35" name="그래픽 34" descr="3D 유리 단색으로 채워진">
            <a:extLst>
              <a:ext uri="{FF2B5EF4-FFF2-40B4-BE49-F238E27FC236}">
                <a16:creationId xmlns:a16="http://schemas.microsoft.com/office/drawing/2014/main" id="{5698D31A-B2E0-4F32-A1F0-AC9226ED3F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40899" y="1276245"/>
            <a:ext cx="4462201" cy="44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796</Words>
  <Application>Microsoft Office PowerPoint</Application>
  <PresentationFormat>화면 슬라이드 쇼(4:3)</PresentationFormat>
  <Paragraphs>188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나눔고딕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286</cp:revision>
  <cp:lastPrinted>2021-07-14T16:16:39Z</cp:lastPrinted>
  <dcterms:created xsi:type="dcterms:W3CDTF">2014-04-16T00:55:54Z</dcterms:created>
  <dcterms:modified xsi:type="dcterms:W3CDTF">2021-08-27T16:20:27Z</dcterms:modified>
</cp:coreProperties>
</file>